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56" d="100"/>
          <a:sy n="56" d="100"/>
        </p:scale>
        <p:origin x="141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그룹 18">
            <a:extLst>
              <a:ext uri="{FF2B5EF4-FFF2-40B4-BE49-F238E27FC236}">
                <a16:creationId xmlns:a16="http://schemas.microsoft.com/office/drawing/2014/main" id="{BF036658-891A-4C7E-96DF-94D453E66432}"/>
              </a:ext>
            </a:extLst>
          </p:cNvPr>
          <p:cNvGrpSpPr/>
          <p:nvPr/>
        </p:nvGrpSpPr>
        <p:grpSpPr>
          <a:xfrm>
            <a:off x="0" y="-8"/>
            <a:ext cx="10943992" cy="7992007"/>
            <a:chOff x="0" y="-8"/>
            <a:chExt cx="10943992" cy="7992007"/>
          </a:xfrm>
        </p:grpSpPr>
        <p:sp>
          <p:nvSpPr>
            <p:cNvPr id="35" name="object 35"/>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36" name="object 36"/>
            <p:cNvSpPr/>
            <p:nvPr/>
          </p:nvSpPr>
          <p:spPr>
            <a:xfrm>
              <a:off x="6012000" y="52612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7" name="object 37"/>
            <p:cNvSpPr/>
            <p:nvPr/>
          </p:nvSpPr>
          <p:spPr>
            <a:xfrm>
              <a:off x="6012000" y="61568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8" name="object 38"/>
            <p:cNvSpPr/>
            <p:nvPr/>
          </p:nvSpPr>
          <p:spPr>
            <a:xfrm>
              <a:off x="6012000" y="70458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9" name="object 39"/>
            <p:cNvSpPr/>
            <p:nvPr/>
          </p:nvSpPr>
          <p:spPr>
            <a:xfrm>
              <a:off x="6012000" y="55515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0" name="object 40"/>
            <p:cNvSpPr/>
            <p:nvPr/>
          </p:nvSpPr>
          <p:spPr>
            <a:xfrm>
              <a:off x="6012000" y="64471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1" name="object 41"/>
            <p:cNvSpPr/>
            <p:nvPr/>
          </p:nvSpPr>
          <p:spPr>
            <a:xfrm>
              <a:off x="6012000" y="73361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2" name="object 42"/>
            <p:cNvSpPr/>
            <p:nvPr/>
          </p:nvSpPr>
          <p:spPr>
            <a:xfrm>
              <a:off x="6012000" y="58418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3" name="object 43"/>
            <p:cNvSpPr/>
            <p:nvPr/>
          </p:nvSpPr>
          <p:spPr>
            <a:xfrm>
              <a:off x="6012000" y="67308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4" name="object 44"/>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45" name="object 45"/>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46" name="object 46"/>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7" name="object 47"/>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48" name="object 48"/>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49" name="object 49"/>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1" name="object 51"/>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53" name="object 53"/>
            <p:cNvSpPr/>
            <p:nvPr/>
          </p:nvSpPr>
          <p:spPr>
            <a:xfrm>
              <a:off x="604329" y="2506687"/>
              <a:ext cx="4027740" cy="3644999"/>
            </a:xfrm>
            <a:prstGeom prst="rect">
              <a:avLst/>
            </a:prstGeom>
            <a:blipFill>
              <a:blip r:embed="rId2" cstate="print"/>
              <a:stretch>
                <a:fillRect/>
              </a:stretch>
            </a:blipFill>
          </p:spPr>
          <p:txBody>
            <a:bodyPr wrap="square" lIns="0" tIns="0" rIns="0" bIns="0" rtlCol="0">
              <a:noAutofit/>
            </a:bodyPr>
            <a:lstStyle/>
            <a:p>
              <a:endParaRPr/>
            </a:p>
          </p:txBody>
        </p:sp>
        <p:sp>
          <p:nvSpPr>
            <p:cNvPr id="27" name="object 27"/>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28" name="object 28"/>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29" name="object 29"/>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30" name="object 30"/>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31" name="object 31"/>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32" name="object 32"/>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3" name="object 33"/>
            <p:cNvSpPr/>
            <p:nvPr/>
          </p:nvSpPr>
          <p:spPr>
            <a:xfrm>
              <a:off x="5473804" y="-8"/>
              <a:ext cx="1376502" cy="1332001"/>
            </a:xfrm>
            <a:custGeom>
              <a:avLst/>
              <a:gdLst/>
              <a:ahLst/>
              <a:cxnLst/>
              <a:rect l="l" t="t" r="r" b="b"/>
              <a:pathLst>
                <a:path w="1376502" h="1332001">
                  <a:moveTo>
                    <a:pt x="260515" y="216001"/>
                  </a:moveTo>
                  <a:lnTo>
                    <a:pt x="1376502" y="216001"/>
                  </a:lnTo>
                  <a:lnTo>
                    <a:pt x="1376502" y="8"/>
                  </a:lnTo>
                  <a:lnTo>
                    <a:pt x="0" y="8"/>
                  </a:lnTo>
                  <a:lnTo>
                    <a:pt x="25" y="1332001"/>
                  </a:lnTo>
                  <a:lnTo>
                    <a:pt x="260515" y="1332001"/>
                  </a:lnTo>
                  <a:lnTo>
                    <a:pt x="260515" y="216001"/>
                  </a:lnTo>
                  <a:close/>
                </a:path>
              </a:pathLst>
            </a:custGeom>
            <a:solidFill>
              <a:srgbClr val="43C7F4"/>
            </a:solidFill>
          </p:spPr>
          <p:txBody>
            <a:bodyPr wrap="square" lIns="0" tIns="0" rIns="0" bIns="0" rtlCol="0">
              <a:noAutofit/>
            </a:bodyPr>
            <a:lstStyle/>
            <a:p>
              <a:endParaRPr/>
            </a:p>
          </p:txBody>
        </p:sp>
        <p:sp>
          <p:nvSpPr>
            <p:cNvPr id="34" name="object 34"/>
            <p:cNvSpPr/>
            <p:nvPr/>
          </p:nvSpPr>
          <p:spPr>
            <a:xfrm>
              <a:off x="4095494" y="-8"/>
              <a:ext cx="1376514" cy="1332001"/>
            </a:xfrm>
            <a:custGeom>
              <a:avLst/>
              <a:gdLst/>
              <a:ahLst/>
              <a:cxnLst/>
              <a:rect l="l" t="t" r="r" b="b"/>
              <a:pathLst>
                <a:path w="1376514" h="1332001">
                  <a:moveTo>
                    <a:pt x="1376514" y="8"/>
                  </a:moveTo>
                  <a:lnTo>
                    <a:pt x="0" y="8"/>
                  </a:lnTo>
                  <a:lnTo>
                    <a:pt x="0" y="216001"/>
                  </a:lnTo>
                  <a:lnTo>
                    <a:pt x="1115999" y="216001"/>
                  </a:lnTo>
                  <a:lnTo>
                    <a:pt x="1115999" y="1332001"/>
                  </a:lnTo>
                  <a:lnTo>
                    <a:pt x="1376489" y="1332001"/>
                  </a:lnTo>
                  <a:lnTo>
                    <a:pt x="1376514" y="8"/>
                  </a:lnTo>
                  <a:close/>
                </a:path>
              </a:pathLst>
            </a:custGeom>
            <a:solidFill>
              <a:srgbClr val="AAE0F9"/>
            </a:solidFill>
          </p:spPr>
          <p:txBody>
            <a:bodyPr wrap="square" lIns="0" tIns="0" rIns="0" bIns="0" rtlCol="0">
              <a:noAutofit/>
            </a:bodyPr>
            <a:lstStyle/>
            <a:p>
              <a:endParaRPr/>
            </a:p>
          </p:txBody>
        </p:sp>
        <p:sp>
          <p:nvSpPr>
            <p:cNvPr id="26" name="object 26"/>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25" name="object 25"/>
            <p:cNvSpPr txBox="1"/>
            <p:nvPr/>
          </p:nvSpPr>
          <p:spPr>
            <a:xfrm>
              <a:off x="1168100" y="263579"/>
              <a:ext cx="1283970" cy="152400"/>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Dios da el poder</a:t>
              </a:r>
              <a:endParaRPr sz="1000" dirty="0">
                <a:latin typeface="Malgun Gothic"/>
                <a:cs typeface="Malgun Gothic"/>
              </a:endParaRPr>
            </a:p>
          </p:txBody>
        </p:sp>
        <p:sp>
          <p:nvSpPr>
            <p:cNvPr id="24" name="object 24"/>
            <p:cNvSpPr txBox="1"/>
            <p:nvPr/>
          </p:nvSpPr>
          <p:spPr>
            <a:xfrm>
              <a:off x="1142700" y="560717"/>
              <a:ext cx="3397262" cy="690369"/>
            </a:xfrm>
            <a:prstGeom prst="rect">
              <a:avLst/>
            </a:prstGeom>
          </p:spPr>
          <p:txBody>
            <a:bodyPr wrap="square" lIns="0" tIns="15843" rIns="0" bIns="0" rtlCol="0">
              <a:noAutofit/>
            </a:bodyPr>
            <a:lstStyle/>
            <a:p>
              <a:pPr marL="12700" marR="17145">
                <a:lnSpc>
                  <a:spcPts val="2495"/>
                </a:lnSpc>
              </a:pPr>
              <a:r>
                <a:rPr lang="es-ES" sz="2400" dirty="0">
                  <a:latin typeface="Times New Roman" panose="02020603050405020304" pitchFamily="18" charset="0"/>
                  <a:cs typeface="Times New Roman" panose="02020603050405020304" pitchFamily="18" charset="0"/>
                </a:rPr>
                <a:t>Dios llama a Moisés</a:t>
              </a:r>
              <a:endParaRPr sz="2400" dirty="0">
                <a:latin typeface="Times New Roman" panose="02020603050405020304" pitchFamily="18" charset="0"/>
                <a:cs typeface="Times New Roman" panose="02020603050405020304" pitchFamily="18" charset="0"/>
              </a:endParaRPr>
            </a:p>
            <a:p>
              <a:pPr marL="25400" marR="17145">
                <a:lnSpc>
                  <a:spcPct val="143312"/>
                </a:lnSpc>
                <a:spcBef>
                  <a:spcPts val="125"/>
                </a:spcBef>
              </a:pPr>
              <a:r>
                <a:rPr lang="es-ES" sz="900" dirty="0">
                  <a:latin typeface="Malgun Gothic"/>
                  <a:cs typeface="Malgun Gothic"/>
                </a:rPr>
                <a:t>Éx</a:t>
              </a:r>
              <a:r>
                <a:rPr sz="900" dirty="0">
                  <a:latin typeface="Malgun Gothic"/>
                  <a:cs typeface="Malgun Gothic"/>
                </a:rPr>
                <a:t> 3:1~4:17</a:t>
              </a:r>
            </a:p>
            <a:p>
              <a:pPr marL="25400">
                <a:lnSpc>
                  <a:spcPts val="1080"/>
                </a:lnSpc>
                <a:spcBef>
                  <a:spcPts val="54"/>
                </a:spcBef>
              </a:pPr>
              <a:r>
                <a:rPr lang="es-ES" sz="900" dirty="0">
                  <a:latin typeface="Malgun Gothic"/>
                  <a:cs typeface="Malgun Gothic"/>
                </a:rPr>
                <a:t>Himnario 329</a:t>
              </a:r>
              <a:r>
                <a:rPr sz="900" dirty="0">
                  <a:latin typeface="Malgun Gothic"/>
                  <a:cs typeface="Malgun Gothic"/>
                </a:rPr>
                <a:t> (</a:t>
              </a:r>
              <a:r>
                <a:rPr lang="es-ES" sz="900" dirty="0">
                  <a:latin typeface="Malgun Gothic"/>
                  <a:cs typeface="Malgun Gothic"/>
                </a:rPr>
                <a:t>Salvador, mi bien eterno</a:t>
              </a:r>
              <a:r>
                <a:rPr sz="900" dirty="0">
                  <a:latin typeface="Malgun Gothic"/>
                  <a:cs typeface="Malgun Gothic"/>
                </a:rPr>
                <a:t>)</a:t>
              </a:r>
            </a:p>
          </p:txBody>
        </p:sp>
        <p:sp>
          <p:nvSpPr>
            <p:cNvPr id="22" name="object 22"/>
            <p:cNvSpPr txBox="1"/>
            <p:nvPr/>
          </p:nvSpPr>
          <p:spPr>
            <a:xfrm>
              <a:off x="6008286" y="1237390"/>
              <a:ext cx="4515258" cy="2045080"/>
            </a:xfrm>
            <a:prstGeom prst="rect">
              <a:avLst/>
            </a:prstGeom>
          </p:spPr>
          <p:txBody>
            <a:bodyPr wrap="square" lIns="0" tIns="6604" rIns="0" bIns="0" rtlCol="0">
              <a:noAutofit/>
            </a:bodyPr>
            <a:lstStyle/>
            <a:p>
              <a:pPr marR="16785" indent="120650" algn="just">
                <a:lnSpc>
                  <a:spcPts val="1200"/>
                </a:lnSpc>
              </a:pPr>
              <a:r>
                <a:rPr lang="es-ES" sz="900" dirty="0">
                  <a:latin typeface="Malgun Gothic"/>
                  <a:cs typeface="Malgun Gothic"/>
                </a:rPr>
                <a:t>Dios llamó a Moisés, que estaba pastoreando ovejas en el desierto, de las llamas de una zarza ardiente. Dios eligió a Moisés como la persona para salvar al pueblo de Israel que estaba sufriendo en Egipto. Moisés no pensó que fuera adecuado para esta gran obra. Pasaron 40 años desde que huyó de Egipto, y todo lo que hizo fue pastorear en el desierto. Además de que tenía 80 años. Le parecía imposible ir a Egipto, el país más poderoso del mundo en ese momento, para liderar al pueblo de Israel. Entonces Moisés dio varias excusas y rechazó la llamada de Dios. Sin embargo, Dios continuó infundiendo el poder y la confianza de Dios en ese Moisés, y Moisés, que ya no podía excusarse, fue a Egipto en respuesta a la llamada de Dios. Al final, Moisés no solo liberó a los israelitas de Egipto de acuerdo con la palabra de Dios, sino que también fue utilizado preciosamente para guiar al pueblo de Israel durante 40 años en el desierto. Hoy en día, Moisés es considerado una de las figuras más importantes de la historia.</a:t>
              </a:r>
            </a:p>
          </p:txBody>
        </p:sp>
        <p:sp>
          <p:nvSpPr>
            <p:cNvPr id="20" name="object 20"/>
            <p:cNvSpPr txBox="1"/>
            <p:nvPr/>
          </p:nvSpPr>
          <p:spPr>
            <a:xfrm>
              <a:off x="1286158" y="1692233"/>
              <a:ext cx="3611653" cy="119578"/>
            </a:xfrm>
            <a:prstGeom prst="rect">
              <a:avLst/>
            </a:prstGeom>
          </p:spPr>
          <p:txBody>
            <a:bodyPr wrap="square" lIns="0" tIns="6635" rIns="0" bIns="0" rtlCol="0">
              <a:noAutofit/>
            </a:bodyPr>
            <a:lstStyle/>
            <a:p>
              <a:pPr marL="12700">
                <a:lnSpc>
                  <a:spcPts val="1045"/>
                </a:lnSpc>
              </a:pPr>
              <a:r>
                <a:rPr sz="900" dirty="0">
                  <a:latin typeface="Malgun Gothic"/>
                  <a:cs typeface="Malgun Gothic"/>
                </a:rPr>
                <a:t>1. </a:t>
              </a:r>
              <a:r>
                <a:rPr lang="es-ES" sz="900" dirty="0">
                  <a:latin typeface="Malgun Gothic"/>
                  <a:cs typeface="Malgun Gothic"/>
                </a:rPr>
                <a:t>Saber que el Señor está buscando obreros dignos de su trabajo.</a:t>
              </a:r>
            </a:p>
          </p:txBody>
        </p:sp>
        <p:sp>
          <p:nvSpPr>
            <p:cNvPr id="17" name="object 17"/>
            <p:cNvSpPr txBox="1"/>
            <p:nvPr/>
          </p:nvSpPr>
          <p:spPr>
            <a:xfrm>
              <a:off x="1286159" y="1946208"/>
              <a:ext cx="3611652" cy="143473"/>
            </a:xfrm>
            <a:prstGeom prst="rect">
              <a:avLst/>
            </a:prstGeom>
          </p:spPr>
          <p:txBody>
            <a:bodyPr wrap="square" lIns="0" tIns="6985" rIns="0" bIns="0" rtlCol="0">
              <a:noAutofit/>
            </a:bodyPr>
            <a:lstStyle/>
            <a:p>
              <a:pPr marL="12700">
                <a:lnSpc>
                  <a:spcPts val="1100"/>
                </a:lnSpc>
              </a:pPr>
              <a:r>
                <a:rPr sz="900" dirty="0">
                  <a:latin typeface="Malgun Gothic"/>
                  <a:cs typeface="Malgun Gothic"/>
                </a:rPr>
                <a:t>2. </a:t>
              </a:r>
              <a:r>
                <a:rPr lang="es-ES" sz="900" dirty="0">
                  <a:latin typeface="Malgun Gothic"/>
                  <a:cs typeface="Malgun Gothic"/>
                </a:rPr>
                <a:t>Saber que siempre debemos responder ‘sí’ a la llamada del Señor.</a:t>
              </a:r>
            </a:p>
          </p:txBody>
        </p:sp>
        <p:sp>
          <p:nvSpPr>
            <p:cNvPr id="16" name="object 16"/>
            <p:cNvSpPr txBox="1"/>
            <p:nvPr/>
          </p:nvSpPr>
          <p:spPr>
            <a:xfrm>
              <a:off x="6008286" y="3523733"/>
              <a:ext cx="4515564" cy="901852"/>
            </a:xfrm>
            <a:prstGeom prst="rect">
              <a:avLst/>
            </a:prstGeom>
          </p:spPr>
          <p:txBody>
            <a:bodyPr wrap="square" lIns="0" tIns="6921" rIns="0" bIns="0" rtlCol="0">
              <a:noAutofit/>
            </a:bodyPr>
            <a:lstStyle/>
            <a:p>
              <a:pPr indent="120650" algn="just">
                <a:lnSpc>
                  <a:spcPts val="1200"/>
                </a:lnSpc>
              </a:pPr>
              <a:r>
                <a:rPr lang="es-ES" sz="900" dirty="0">
                  <a:latin typeface="Malgun Gothic"/>
                  <a:cs typeface="Malgun Gothic"/>
                </a:rPr>
                <a:t>Cuando Dios llama a una persona específica, lo llamamos 'Llamamiento’. Llamamiento significa ‘llamada’. Los cristianos son llamados por Dios dos veces. Una vez para recibir la salvación, otra vez para trabajar. Incluso ahora, el Señor nos está llamando para su obra. Pero, ¿por qué Dios Todopoderoso quiere usar a la persona salva en lugar de hacerlo él mismo? ¿Y qué debemos responder a la llamada de Dios?</a:t>
              </a:r>
            </a:p>
          </p:txBody>
        </p:sp>
        <p:sp>
          <p:nvSpPr>
            <p:cNvPr id="15" name="object 15"/>
            <p:cNvSpPr txBox="1"/>
            <p:nvPr/>
          </p:nvSpPr>
          <p:spPr>
            <a:xfrm>
              <a:off x="6042498" y="4809070"/>
              <a:ext cx="1488601" cy="17780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3" name="object 13"/>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58</a:t>
              </a:r>
              <a:endParaRPr sz="1000">
                <a:latin typeface="Times New Roman"/>
                <a:cs typeface="Times New Roman"/>
              </a:endParaRPr>
            </a:p>
          </p:txBody>
        </p:sp>
        <p:sp>
          <p:nvSpPr>
            <p:cNvPr id="12" name="object 12"/>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59</a:t>
              </a:r>
              <a:endParaRPr sz="1000">
                <a:latin typeface="Times New Roman"/>
                <a:cs typeface="Times New Roman"/>
              </a:endParaRPr>
            </a:p>
          </p:txBody>
        </p:sp>
        <p:sp>
          <p:nvSpPr>
            <p:cNvPr id="10" name="object 10"/>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6012000" y="5121550"/>
              <a:ext cx="4463999"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411851"/>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702150"/>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6017158"/>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307458"/>
              <a:ext cx="4463999" cy="152399"/>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591150"/>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906158"/>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196458"/>
              <a:ext cx="4463999" cy="152400"/>
            </a:xfrm>
            <a:prstGeom prst="rect">
              <a:avLst/>
            </a:prstGeom>
          </p:spPr>
          <p:txBody>
            <a:bodyPr wrap="square" lIns="0" tIns="0" rIns="0" bIns="0" rtlCol="0">
              <a:noAutofit/>
            </a:bodyPr>
            <a:lstStyle/>
            <a:p>
              <a:pPr marL="25400">
                <a:lnSpc>
                  <a:spcPts val="1000"/>
                </a:lnSpc>
              </a:pPr>
              <a:endParaRPr sz="1000"/>
            </a:p>
          </p:txBody>
        </p:sp>
        <p:sp>
          <p:nvSpPr>
            <p:cNvPr id="57" name="object 11">
              <a:extLst>
                <a:ext uri="{FF2B5EF4-FFF2-40B4-BE49-F238E27FC236}">
                  <a16:creationId xmlns:a16="http://schemas.microsoft.com/office/drawing/2014/main" id="{AA280FE5-0CB1-48B6-998C-2F3AE95F20F3}"/>
                </a:ext>
              </a:extLst>
            </p:cNvPr>
            <p:cNvSpPr txBox="1"/>
            <p:nvPr/>
          </p:nvSpPr>
          <p:spPr>
            <a:xfrm>
              <a:off x="480758" y="452361"/>
              <a:ext cx="510363" cy="664464"/>
            </a:xfrm>
            <a:prstGeom prst="rect">
              <a:avLst/>
            </a:prstGeom>
          </p:spPr>
          <p:txBody>
            <a:bodyPr wrap="square" lIns="0" tIns="33210" rIns="0" bIns="0" rtlCol="0">
              <a:noAutofit/>
            </a:bodyPr>
            <a:lstStyle/>
            <a:p>
              <a:pPr>
                <a:lnSpc>
                  <a:spcPts val="5230"/>
                </a:lnSpc>
              </a:pPr>
              <a:r>
                <a:rPr sz="6600" b="1" dirty="0">
                  <a:latin typeface="Times New Roman"/>
                  <a:cs typeface="Times New Roman"/>
                </a:rPr>
                <a:t>6</a:t>
              </a:r>
              <a:endParaRPr sz="6600" dirty="0">
                <a:latin typeface="Times New Roman"/>
                <a:cs typeface="Times New Roman"/>
              </a:endParaRPr>
            </a:p>
          </p:txBody>
        </p:sp>
        <p:sp>
          <p:nvSpPr>
            <p:cNvPr id="58" name="object 16">
              <a:extLst>
                <a:ext uri="{FF2B5EF4-FFF2-40B4-BE49-F238E27FC236}">
                  <a16:creationId xmlns:a16="http://schemas.microsoft.com/office/drawing/2014/main" id="{A950B2D7-DF3D-49A0-9BFF-04A69C1A8C1A}"/>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59" name="object 11">
              <a:extLst>
                <a:ext uri="{FF2B5EF4-FFF2-40B4-BE49-F238E27FC236}">
                  <a16:creationId xmlns:a16="http://schemas.microsoft.com/office/drawing/2014/main" id="{40387538-5E24-4E1D-AC61-ED53653152F0}"/>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0" name="object 11">
              <a:extLst>
                <a:ext uri="{FF2B5EF4-FFF2-40B4-BE49-F238E27FC236}">
                  <a16:creationId xmlns:a16="http://schemas.microsoft.com/office/drawing/2014/main" id="{1E2CBF8D-DC77-4670-94AC-928414EA3393}"/>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61" name="그림 60">
              <a:extLst>
                <a:ext uri="{FF2B5EF4-FFF2-40B4-BE49-F238E27FC236}">
                  <a16:creationId xmlns:a16="http://schemas.microsoft.com/office/drawing/2014/main" id="{13C74762-DBA0-4677-9D5B-3D681479D635}"/>
                </a:ext>
              </a:extLst>
            </p:cNvPr>
            <p:cNvPicPr>
              <a:picLocks noChangeAspect="1"/>
            </p:cNvPicPr>
            <p:nvPr/>
          </p:nvPicPr>
          <p:blipFill>
            <a:blip r:embed="rId3"/>
            <a:stretch>
              <a:fillRect/>
            </a:stretch>
          </p:blipFill>
          <p:spPr>
            <a:xfrm>
              <a:off x="359849" y="6473220"/>
              <a:ext cx="4732851" cy="924182"/>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그룹 9">
            <a:extLst>
              <a:ext uri="{FF2B5EF4-FFF2-40B4-BE49-F238E27FC236}">
                <a16:creationId xmlns:a16="http://schemas.microsoft.com/office/drawing/2014/main" id="{590A179D-0C3A-406B-A157-657A3D4AE501}"/>
              </a:ext>
            </a:extLst>
          </p:cNvPr>
          <p:cNvGrpSpPr/>
          <p:nvPr/>
        </p:nvGrpSpPr>
        <p:grpSpPr>
          <a:xfrm>
            <a:off x="188400" y="467055"/>
            <a:ext cx="10567543" cy="7290341"/>
            <a:chOff x="188400" y="467055"/>
            <a:chExt cx="10567543" cy="7290341"/>
          </a:xfrm>
        </p:grpSpPr>
        <p:sp>
          <p:nvSpPr>
            <p:cNvPr id="62" name="object 62"/>
            <p:cNvSpPr/>
            <p:nvPr/>
          </p:nvSpPr>
          <p:spPr>
            <a:xfrm>
              <a:off x="6017294" y="9913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3" name="object 63"/>
            <p:cNvSpPr/>
            <p:nvPr/>
          </p:nvSpPr>
          <p:spPr>
            <a:xfrm>
              <a:off x="6054835" y="10289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60" name="object 60"/>
            <p:cNvSpPr/>
            <p:nvPr/>
          </p:nvSpPr>
          <p:spPr>
            <a:xfrm>
              <a:off x="6017294" y="28737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1" name="object 61"/>
            <p:cNvSpPr/>
            <p:nvPr/>
          </p:nvSpPr>
          <p:spPr>
            <a:xfrm>
              <a:off x="6054835" y="2911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8" name="object 58"/>
            <p:cNvSpPr/>
            <p:nvPr/>
          </p:nvSpPr>
          <p:spPr>
            <a:xfrm>
              <a:off x="6017294" y="48429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59" name="object 59"/>
            <p:cNvSpPr/>
            <p:nvPr/>
          </p:nvSpPr>
          <p:spPr>
            <a:xfrm>
              <a:off x="6054835" y="48805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2" name="object 52"/>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4" name="object 54"/>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5" name="object 55"/>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46" name="object 46"/>
            <p:cNvSpPr/>
            <p:nvPr/>
          </p:nvSpPr>
          <p:spPr>
            <a:xfrm>
              <a:off x="465349" y="4160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7" name="object 47"/>
            <p:cNvSpPr/>
            <p:nvPr/>
          </p:nvSpPr>
          <p:spPr>
            <a:xfrm>
              <a:off x="828531" y="4232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48" name="object 48"/>
            <p:cNvSpPr/>
            <p:nvPr/>
          </p:nvSpPr>
          <p:spPr>
            <a:xfrm>
              <a:off x="1132594" y="42012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49" name="object 49"/>
            <p:cNvSpPr/>
            <p:nvPr/>
          </p:nvSpPr>
          <p:spPr>
            <a:xfrm>
              <a:off x="1138284" y="42111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484882" y="41911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1" name="object 51"/>
            <p:cNvSpPr/>
            <p:nvPr/>
          </p:nvSpPr>
          <p:spPr>
            <a:xfrm>
              <a:off x="494648" y="4599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44" name="object 44"/>
            <p:cNvSpPr/>
            <p:nvPr/>
          </p:nvSpPr>
          <p:spPr>
            <a:xfrm>
              <a:off x="446394" y="26024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5" name="object 45"/>
            <p:cNvSpPr/>
            <p:nvPr/>
          </p:nvSpPr>
          <p:spPr>
            <a:xfrm>
              <a:off x="483936" y="26400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2" name="object 42"/>
            <p:cNvSpPr/>
            <p:nvPr/>
          </p:nvSpPr>
          <p:spPr>
            <a:xfrm>
              <a:off x="449995" y="48725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3" name="object 43"/>
            <p:cNvSpPr/>
            <p:nvPr/>
          </p:nvSpPr>
          <p:spPr>
            <a:xfrm>
              <a:off x="487536" y="49101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0" name="object 40"/>
            <p:cNvSpPr/>
            <p:nvPr/>
          </p:nvSpPr>
          <p:spPr>
            <a:xfrm>
              <a:off x="446394" y="30663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1" name="object 41"/>
            <p:cNvSpPr/>
            <p:nvPr/>
          </p:nvSpPr>
          <p:spPr>
            <a:xfrm>
              <a:off x="483936" y="31039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24" name="object 24"/>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25" name="object 25"/>
            <p:cNvSpPr/>
            <p:nvPr/>
          </p:nvSpPr>
          <p:spPr>
            <a:xfrm>
              <a:off x="366350" y="1246050"/>
              <a:ext cx="0" cy="1103210"/>
            </a:xfrm>
            <a:custGeom>
              <a:avLst/>
              <a:gdLst/>
              <a:ahLst/>
              <a:cxnLst/>
              <a:rect l="l" t="t" r="r" b="b"/>
              <a:pathLst>
                <a:path h="1103210">
                  <a:moveTo>
                    <a:pt x="0" y="0"/>
                  </a:moveTo>
                  <a:lnTo>
                    <a:pt x="0" y="1103210"/>
                  </a:lnTo>
                </a:path>
              </a:pathLst>
            </a:custGeom>
            <a:ln w="12700">
              <a:solidFill>
                <a:srgbClr val="00C0F3"/>
              </a:solidFill>
              <a:prstDash val="dash"/>
            </a:ln>
          </p:spPr>
          <p:txBody>
            <a:bodyPr wrap="square" lIns="0" tIns="0" rIns="0" bIns="0" rtlCol="0">
              <a:noAutofit/>
            </a:bodyPr>
            <a:lstStyle/>
            <a:p>
              <a:endParaRPr/>
            </a:p>
          </p:txBody>
        </p:sp>
        <p:sp>
          <p:nvSpPr>
            <p:cNvPr id="26" name="object 26"/>
            <p:cNvSpPr/>
            <p:nvPr/>
          </p:nvSpPr>
          <p:spPr>
            <a:xfrm>
              <a:off x="366346" y="1184648"/>
              <a:ext cx="1066" cy="36766"/>
            </a:xfrm>
            <a:custGeom>
              <a:avLst/>
              <a:gdLst/>
              <a:ahLst/>
              <a:cxnLst/>
              <a:rect l="l" t="t" r="r" b="b"/>
              <a:pathLst>
                <a:path w="1066" h="36766">
                  <a:moveTo>
                    <a:pt x="1066" y="0"/>
                  </a:moveTo>
                  <a:lnTo>
                    <a:pt x="368" y="5930"/>
                  </a:lnTo>
                  <a:lnTo>
                    <a:pt x="0" y="11976"/>
                  </a:lnTo>
                  <a:lnTo>
                    <a:pt x="0" y="18097"/>
                  </a:lnTo>
                  <a:lnTo>
                    <a:pt x="0" y="36766"/>
                  </a:lnTo>
                </a:path>
              </a:pathLst>
            </a:custGeom>
            <a:ln w="12700">
              <a:solidFill>
                <a:srgbClr val="00C0F3"/>
              </a:solidFill>
            </a:ln>
          </p:spPr>
          <p:txBody>
            <a:bodyPr wrap="square" lIns="0" tIns="0" rIns="0" bIns="0" rtlCol="0">
              <a:noAutofit/>
            </a:bodyPr>
            <a:lstStyle/>
            <a:p>
              <a:endParaRPr/>
            </a:p>
          </p:txBody>
        </p:sp>
        <p:sp>
          <p:nvSpPr>
            <p:cNvPr id="27" name="object 27"/>
            <p:cNvSpPr/>
            <p:nvPr/>
          </p:nvSpPr>
          <p:spPr>
            <a:xfrm>
              <a:off x="371985" y="24214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28" name="object 28"/>
            <p:cNvSpPr/>
            <p:nvPr/>
          </p:nvSpPr>
          <p:spPr>
            <a:xfrm>
              <a:off x="366346" y="2361582"/>
              <a:ext cx="1066" cy="36766"/>
            </a:xfrm>
            <a:custGeom>
              <a:avLst/>
              <a:gdLst/>
              <a:ahLst/>
              <a:cxnLst/>
              <a:rect l="l" t="t" r="r" b="b"/>
              <a:pathLst>
                <a:path w="1066" h="36766">
                  <a:moveTo>
                    <a:pt x="0" y="0"/>
                  </a:moveTo>
                  <a:lnTo>
                    <a:pt x="0" y="18668"/>
                  </a:lnTo>
                  <a:lnTo>
                    <a:pt x="0" y="24790"/>
                  </a:lnTo>
                  <a:lnTo>
                    <a:pt x="368" y="30822"/>
                  </a:lnTo>
                  <a:lnTo>
                    <a:pt x="1066" y="36766"/>
                  </a:lnTo>
                </a:path>
              </a:pathLst>
            </a:custGeom>
            <a:ln w="12700">
              <a:solidFill>
                <a:srgbClr val="00C0F3"/>
              </a:solidFill>
            </a:ln>
          </p:spPr>
          <p:txBody>
            <a:bodyPr wrap="square" lIns="0" tIns="0" rIns="0" bIns="0" rtlCol="0">
              <a:noAutofit/>
            </a:bodyPr>
            <a:lstStyle/>
            <a:p>
              <a:endParaRPr/>
            </a:p>
          </p:txBody>
        </p:sp>
        <p:sp>
          <p:nvSpPr>
            <p:cNvPr id="29" name="object 29"/>
            <p:cNvSpPr/>
            <p:nvPr/>
          </p:nvSpPr>
          <p:spPr>
            <a:xfrm>
              <a:off x="562993" y="25326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30" name="object 30"/>
            <p:cNvSpPr/>
            <p:nvPr/>
          </p:nvSpPr>
          <p:spPr>
            <a:xfrm>
              <a:off x="500649" y="25315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31" name="object 31"/>
            <p:cNvSpPr/>
            <p:nvPr/>
          </p:nvSpPr>
          <p:spPr>
            <a:xfrm>
              <a:off x="4922453" y="24099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32" name="object 32"/>
            <p:cNvSpPr/>
            <p:nvPr/>
          </p:nvSpPr>
          <p:spPr>
            <a:xfrm>
              <a:off x="4862273" y="25315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33" name="object 33"/>
            <p:cNvSpPr/>
            <p:nvPr/>
          </p:nvSpPr>
          <p:spPr>
            <a:xfrm>
              <a:off x="5033650" y="1233730"/>
              <a:ext cx="0" cy="1103210"/>
            </a:xfrm>
            <a:custGeom>
              <a:avLst/>
              <a:gdLst/>
              <a:ahLst/>
              <a:cxnLst/>
              <a:rect l="l" t="t" r="r" b="b"/>
              <a:pathLst>
                <a:path h="1103210">
                  <a:moveTo>
                    <a:pt x="0" y="1103210"/>
                  </a:moveTo>
                  <a:lnTo>
                    <a:pt x="0" y="0"/>
                  </a:lnTo>
                </a:path>
              </a:pathLst>
            </a:custGeom>
            <a:ln w="12700">
              <a:solidFill>
                <a:srgbClr val="00C0F3"/>
              </a:solidFill>
              <a:prstDash val="dash"/>
            </a:ln>
          </p:spPr>
          <p:txBody>
            <a:bodyPr wrap="square" lIns="0" tIns="0" rIns="0" bIns="0" rtlCol="0">
              <a:noAutofit/>
            </a:bodyPr>
            <a:lstStyle/>
            <a:p>
              <a:endParaRPr/>
            </a:p>
          </p:txBody>
        </p:sp>
        <p:sp>
          <p:nvSpPr>
            <p:cNvPr id="34" name="object 34"/>
            <p:cNvSpPr/>
            <p:nvPr/>
          </p:nvSpPr>
          <p:spPr>
            <a:xfrm>
              <a:off x="5032580" y="2361582"/>
              <a:ext cx="1066" cy="36766"/>
            </a:xfrm>
            <a:custGeom>
              <a:avLst/>
              <a:gdLst/>
              <a:ahLst/>
              <a:cxnLst/>
              <a:rect l="l" t="t" r="r" b="b"/>
              <a:pathLst>
                <a:path w="1066" h="36766">
                  <a:moveTo>
                    <a:pt x="0" y="36766"/>
                  </a:moveTo>
                  <a:lnTo>
                    <a:pt x="711" y="30822"/>
                  </a:lnTo>
                  <a:lnTo>
                    <a:pt x="1066" y="24790"/>
                  </a:lnTo>
                  <a:lnTo>
                    <a:pt x="1066" y="18668"/>
                  </a:lnTo>
                  <a:lnTo>
                    <a:pt x="1066" y="0"/>
                  </a:lnTo>
                </a:path>
              </a:pathLst>
            </a:custGeom>
            <a:ln w="12700">
              <a:solidFill>
                <a:srgbClr val="00C0F3"/>
              </a:solidFill>
            </a:ln>
          </p:spPr>
          <p:txBody>
            <a:bodyPr wrap="square" lIns="0" tIns="0" rIns="0" bIns="0" rtlCol="0">
              <a:noAutofit/>
            </a:bodyPr>
            <a:lstStyle/>
            <a:p>
              <a:endParaRPr/>
            </a:p>
          </p:txBody>
        </p:sp>
        <p:sp>
          <p:nvSpPr>
            <p:cNvPr id="35" name="object 35"/>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36" name="object 36"/>
            <p:cNvSpPr/>
            <p:nvPr/>
          </p:nvSpPr>
          <p:spPr>
            <a:xfrm>
              <a:off x="5032580" y="1184648"/>
              <a:ext cx="1066" cy="36766"/>
            </a:xfrm>
            <a:custGeom>
              <a:avLst/>
              <a:gdLst/>
              <a:ahLst/>
              <a:cxnLst/>
              <a:rect l="l" t="t" r="r" b="b"/>
              <a:pathLst>
                <a:path w="1066" h="36766">
                  <a:moveTo>
                    <a:pt x="1066" y="36766"/>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37" name="object 37"/>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38" name="object 38"/>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39" name="object 39"/>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21" name="object 21"/>
            <p:cNvSpPr txBox="1"/>
            <p:nvPr/>
          </p:nvSpPr>
          <p:spPr>
            <a:xfrm>
              <a:off x="6105079" y="10498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0" name="object 20"/>
            <p:cNvSpPr txBox="1"/>
            <p:nvPr/>
          </p:nvSpPr>
          <p:spPr>
            <a:xfrm>
              <a:off x="6378999" y="1049662"/>
              <a:ext cx="4017898" cy="276859"/>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¿Por qué Dios levantó a Moisés para guiar a los israelitas de la tierra de Egipto (Éx 2:23~25, 3:7~10)?</a:t>
              </a:r>
            </a:p>
          </p:txBody>
        </p:sp>
        <p:sp>
          <p:nvSpPr>
            <p:cNvPr id="19" name="object 19"/>
            <p:cNvSpPr txBox="1"/>
            <p:nvPr/>
          </p:nvSpPr>
          <p:spPr>
            <a:xfrm>
              <a:off x="437300" y="1196025"/>
              <a:ext cx="4517453" cy="457200"/>
            </a:xfrm>
            <a:prstGeom prst="rect">
              <a:avLst/>
            </a:prstGeom>
          </p:spPr>
          <p:txBody>
            <a:bodyPr wrap="square" lIns="0" tIns="7302" rIns="0" bIns="0" rtlCol="0">
              <a:noAutofit/>
            </a:bodyPr>
            <a:lstStyle/>
            <a:p>
              <a:pPr marL="12700" algn="just">
                <a:lnSpc>
                  <a:spcPts val="1150"/>
                </a:lnSpc>
              </a:pPr>
              <a:r>
                <a:rPr lang="es-ES" sz="1000" dirty="0">
                  <a:latin typeface="Malgun Gothic" panose="020B0503020000020004" pitchFamily="34" charset="-127"/>
                  <a:ea typeface="Malgun Gothic" panose="020B0503020000020004" pitchFamily="34" charset="-127"/>
                  <a:cs typeface="Malgun Gothic"/>
                </a:rPr>
                <a:t>Y Jehová le respondió: ¿Quién dio la boca al hombre? ¿o quién hizo al mudo y al sordo, al que ve y al ciego? ¿No soy yo Jehová? Ahora pues, ve, y yo estaré con tu boca, y te enseñaré lo que hayas de hablar. </a:t>
              </a:r>
              <a:r>
                <a:rPr sz="1000" dirty="0">
                  <a:latin typeface="Malgun Gothic" panose="020B0503020000020004" pitchFamily="34" charset="-127"/>
                  <a:ea typeface="Malgun Gothic" panose="020B0503020000020004" pitchFamily="34" charset="-127"/>
                  <a:cs typeface="Malgun Gothic"/>
                </a:rPr>
                <a:t>(</a:t>
              </a:r>
              <a:r>
                <a:rPr lang="es-ES" sz="1000" dirty="0">
                  <a:latin typeface="Malgun Gothic" panose="020B0503020000020004" pitchFamily="34" charset="-127"/>
                  <a:ea typeface="Malgun Gothic" panose="020B0503020000020004" pitchFamily="34" charset="-127"/>
                  <a:cs typeface="Malgun Gothic"/>
                </a:rPr>
                <a:t>Éx</a:t>
              </a:r>
              <a:r>
                <a:rPr sz="1000" dirty="0">
                  <a:latin typeface="Malgun Gothic" panose="020B0503020000020004" pitchFamily="34" charset="-127"/>
                  <a:ea typeface="Malgun Gothic" panose="020B0503020000020004" pitchFamily="34" charset="-127"/>
                  <a:cs typeface="Malgun Gothic"/>
                </a:rPr>
                <a:t> 4:11~12)</a:t>
              </a:r>
            </a:p>
          </p:txBody>
        </p:sp>
        <p:sp>
          <p:nvSpPr>
            <p:cNvPr id="18" name="object 18"/>
            <p:cNvSpPr txBox="1"/>
            <p:nvPr/>
          </p:nvSpPr>
          <p:spPr>
            <a:xfrm>
              <a:off x="437273" y="1790700"/>
              <a:ext cx="4517478" cy="609600"/>
            </a:xfrm>
            <a:prstGeom prst="rect">
              <a:avLst/>
            </a:prstGeom>
          </p:spPr>
          <p:txBody>
            <a:bodyPr wrap="square" lIns="0" tIns="7493" rIns="0" bIns="0" rtlCol="0">
              <a:noAutofit/>
            </a:bodyPr>
            <a:lstStyle/>
            <a:p>
              <a:pPr marL="12726" algn="just">
                <a:lnSpc>
                  <a:spcPts val="1180"/>
                </a:lnSpc>
              </a:pPr>
              <a:r>
                <a:rPr sz="1000" dirty="0">
                  <a:latin typeface="Malgun Gothic" panose="020B0503020000020004" pitchFamily="34" charset="-127"/>
                  <a:ea typeface="Malgun Gothic" panose="020B0503020000020004" pitchFamily="34" charset="-127"/>
                  <a:cs typeface="Malgun Gothic"/>
                </a:rPr>
                <a:t>So the LORD said to him,</a:t>
              </a:r>
              <a:r>
                <a:rPr sz="1000" dirty="0">
                  <a:latin typeface="Malgun Gothic" panose="020B0503020000020004" pitchFamily="34" charset="-127"/>
                  <a:ea typeface="Malgun Gothic" panose="020B0503020000020004" pitchFamily="34" charset="-127"/>
                  <a:cs typeface="NanumBarunGothic"/>
                </a:rPr>
                <a:t>“</a:t>
              </a:r>
              <a:r>
                <a:rPr sz="1000" dirty="0">
                  <a:latin typeface="Malgun Gothic" panose="020B0503020000020004" pitchFamily="34" charset="-127"/>
                  <a:ea typeface="Malgun Gothic" panose="020B0503020000020004" pitchFamily="34" charset="-127"/>
                  <a:cs typeface="Malgun Gothic"/>
                </a:rPr>
                <a:t>Who has made man</a:t>
              </a:r>
              <a:r>
                <a:rPr sz="1000" dirty="0">
                  <a:latin typeface="Malgun Gothic" panose="020B0503020000020004" pitchFamily="34" charset="-127"/>
                  <a:ea typeface="Malgun Gothic" panose="020B0503020000020004" pitchFamily="34" charset="-127"/>
                  <a:cs typeface="NanumBarunGothic"/>
                </a:rPr>
                <a:t>’</a:t>
              </a:r>
              <a:r>
                <a:rPr sz="1000" dirty="0">
                  <a:latin typeface="Malgun Gothic" panose="020B0503020000020004" pitchFamily="34" charset="-127"/>
                  <a:ea typeface="Malgun Gothic" panose="020B0503020000020004" pitchFamily="34" charset="-127"/>
                  <a:cs typeface="Malgun Gothic"/>
                </a:rPr>
                <a:t>s mouth? Or who makes the</a:t>
              </a:r>
              <a:r>
                <a:rPr lang="es-ES" sz="1000" dirty="0">
                  <a:latin typeface="Malgun Gothic" panose="020B0503020000020004" pitchFamily="34" charset="-127"/>
                  <a:ea typeface="Malgun Gothic" panose="020B0503020000020004" pitchFamily="34" charset="-127"/>
                  <a:cs typeface="Malgun Gothic"/>
                </a:rPr>
                <a:t> </a:t>
              </a:r>
              <a:r>
                <a:rPr sz="1000" dirty="0">
                  <a:latin typeface="Malgun Gothic" panose="020B0503020000020004" pitchFamily="34" charset="-127"/>
                  <a:ea typeface="Malgun Gothic" panose="020B0503020000020004" pitchFamily="34" charset="-127"/>
                  <a:cs typeface="Malgun Gothic"/>
                </a:rPr>
                <a:t>mute, the deaf, the seeing, or the blind? Have not I, the LORD? </a:t>
              </a:r>
              <a:r>
                <a:rPr sz="1000" dirty="0">
                  <a:latin typeface="Malgun Gothic" panose="020B0503020000020004" pitchFamily="34" charset="-127"/>
                  <a:ea typeface="Malgun Gothic" panose="020B0503020000020004" pitchFamily="34" charset="-127"/>
                  <a:cs typeface="NanumBarunGothic"/>
                </a:rPr>
                <a:t>“</a:t>
              </a:r>
              <a:r>
                <a:rPr sz="1000" dirty="0">
                  <a:latin typeface="Malgun Gothic" panose="020B0503020000020004" pitchFamily="34" charset="-127"/>
                  <a:ea typeface="Malgun Gothic" panose="020B0503020000020004" pitchFamily="34" charset="-127"/>
                  <a:cs typeface="Malgun Gothic"/>
                </a:rPr>
                <a:t>Now there</a:t>
              </a:r>
              <a:r>
                <a:rPr lang="es-ES" sz="1000" dirty="0">
                  <a:latin typeface="Malgun Gothic" panose="020B0503020000020004" pitchFamily="34" charset="-127"/>
                  <a:ea typeface="Malgun Gothic" panose="020B0503020000020004" pitchFamily="34" charset="-127"/>
                  <a:cs typeface="Malgun Gothic"/>
                </a:rPr>
                <a:t>-</a:t>
              </a:r>
              <a:r>
                <a:rPr sz="1000" dirty="0">
                  <a:latin typeface="Malgun Gothic" panose="020B0503020000020004" pitchFamily="34" charset="-127"/>
                  <a:ea typeface="Malgun Gothic" panose="020B0503020000020004" pitchFamily="34" charset="-127"/>
                  <a:cs typeface="Malgun Gothic"/>
                </a:rPr>
                <a:t>fore, go, and I will be with your mouth and teach you what you shall say</a:t>
              </a:r>
              <a:r>
                <a:rPr lang="es-ES" sz="1000" dirty="0">
                  <a:latin typeface="Malgun Gothic" panose="020B0503020000020004" pitchFamily="34" charset="-127"/>
                  <a:ea typeface="Malgun Gothic" panose="020B0503020000020004" pitchFamily="34" charset="-127"/>
                  <a:cs typeface="Malgun Gothic"/>
                </a:rPr>
                <a:t>   </a:t>
              </a:r>
              <a:r>
                <a:rPr sz="1000" dirty="0">
                  <a:latin typeface="Malgun Gothic" panose="020B0503020000020004" pitchFamily="34" charset="-127"/>
                  <a:ea typeface="Malgun Gothic" panose="020B0503020000020004" pitchFamily="34" charset="-127"/>
                  <a:cs typeface="Malgun Gothic"/>
                </a:rPr>
                <a:t>(Ex</a:t>
              </a:r>
              <a:r>
                <a:rPr lang="es-ES" sz="1000" dirty="0">
                  <a:latin typeface="Malgun Gothic" panose="020B0503020000020004" pitchFamily="34" charset="-127"/>
                  <a:ea typeface="Malgun Gothic" panose="020B0503020000020004" pitchFamily="34" charset="-127"/>
                  <a:cs typeface="Malgun Gothic"/>
                </a:rPr>
                <a:t> </a:t>
              </a:r>
              <a:r>
                <a:rPr sz="1000" dirty="0">
                  <a:latin typeface="Malgun Gothic" panose="020B0503020000020004" pitchFamily="34" charset="-127"/>
                  <a:ea typeface="Malgun Gothic" panose="020B0503020000020004" pitchFamily="34" charset="-127"/>
                  <a:cs typeface="Malgun Gothic"/>
                </a:rPr>
                <a:t>4:11~12)</a:t>
              </a:r>
            </a:p>
          </p:txBody>
        </p:sp>
        <p:sp>
          <p:nvSpPr>
            <p:cNvPr id="17" name="object 17"/>
            <p:cNvSpPr txBox="1"/>
            <p:nvPr/>
          </p:nvSpPr>
          <p:spPr>
            <a:xfrm>
              <a:off x="534179" y="26609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16" name="object 16"/>
            <p:cNvSpPr txBox="1"/>
            <p:nvPr/>
          </p:nvSpPr>
          <p:spPr>
            <a:xfrm>
              <a:off x="808099" y="26607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15" name="object 15"/>
            <p:cNvSpPr txBox="1"/>
            <p:nvPr/>
          </p:nvSpPr>
          <p:spPr>
            <a:xfrm>
              <a:off x="6105079" y="29322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14" name="object 14"/>
            <p:cNvSpPr txBox="1"/>
            <p:nvPr/>
          </p:nvSpPr>
          <p:spPr>
            <a:xfrm>
              <a:off x="6378999" y="2932064"/>
              <a:ext cx="4017898" cy="41402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¿Por qué Moisés rechazó la llamada de Dios cinco veces (Éx 3:11, 13, 4:1, 10, 13) diciendo que no era una persona adecuada para este trabajo?   ¿Qué harías tu si fueras Moisés?</a:t>
              </a:r>
            </a:p>
          </p:txBody>
        </p:sp>
        <p:sp>
          <p:nvSpPr>
            <p:cNvPr id="13" name="object 13"/>
            <p:cNvSpPr txBox="1"/>
            <p:nvPr/>
          </p:nvSpPr>
          <p:spPr>
            <a:xfrm>
              <a:off x="534179" y="312487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12" name="object 12"/>
            <p:cNvSpPr txBox="1"/>
            <p:nvPr/>
          </p:nvSpPr>
          <p:spPr>
            <a:xfrm>
              <a:off x="808099" y="3124763"/>
              <a:ext cx="4068876"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Dios nos llamó como llamó a Moisés. ¿Cómo nos ayudará Dios después de que nos llame?</a:t>
              </a:r>
            </a:p>
          </p:txBody>
        </p:sp>
        <p:sp>
          <p:nvSpPr>
            <p:cNvPr id="9" name="object 9"/>
            <p:cNvSpPr txBox="1"/>
            <p:nvPr/>
          </p:nvSpPr>
          <p:spPr>
            <a:xfrm>
              <a:off x="6105079" y="49014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8" name="object 8"/>
            <p:cNvSpPr txBox="1"/>
            <p:nvPr/>
          </p:nvSpPr>
          <p:spPr>
            <a:xfrm>
              <a:off x="6378998" y="4901264"/>
              <a:ext cx="4017897" cy="414020"/>
            </a:xfrm>
            <a:prstGeom prst="rect">
              <a:avLst/>
            </a:prstGeom>
          </p:spPr>
          <p:txBody>
            <a:bodyPr wrap="square" lIns="0" tIns="6635" rIns="0" bIns="0" rtlCol="0">
              <a:noAutofit/>
            </a:bodyPr>
            <a:lstStyle/>
            <a:p>
              <a:pPr marL="12700" marR="17145" algn="just">
                <a:lnSpc>
                  <a:spcPts val="1045"/>
                </a:lnSpc>
              </a:pPr>
              <a:r>
                <a:rPr lang="es-ES" sz="900" dirty="0">
                  <a:latin typeface="Malgun Gothic"/>
                  <a:cs typeface="Malgun Gothic"/>
                </a:rPr>
                <a:t>Así como Dios llamó a Moisés, nos está llamando ahora. ¿Por qué te llamó Dios? Piensa en tu llamamiento y resume por escrito (Ro 1:5~6, 11:29).</a:t>
              </a:r>
            </a:p>
          </p:txBody>
        </p:sp>
        <p:sp>
          <p:nvSpPr>
            <p:cNvPr id="7" name="object 7"/>
            <p:cNvSpPr txBox="1"/>
            <p:nvPr/>
          </p:nvSpPr>
          <p:spPr>
            <a:xfrm>
              <a:off x="537780" y="49310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6" name="object 6"/>
            <p:cNvSpPr txBox="1"/>
            <p:nvPr/>
          </p:nvSpPr>
          <p:spPr>
            <a:xfrm>
              <a:off x="811699" y="4930862"/>
              <a:ext cx="4065275" cy="217031"/>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¿Bajo qué circunstancias fue llamado Moisés por Dios (Éx 2:11~22)?</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60</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61</a:t>
              </a:r>
              <a:endParaRPr sz="1000">
                <a:latin typeface="Times New Roman"/>
                <a:cs typeface="Times New Roman"/>
              </a:endParaRPr>
            </a:p>
          </p:txBody>
        </p:sp>
        <p:sp>
          <p:nvSpPr>
            <p:cNvPr id="3" name="object 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392945"/>
              <a:ext cx="4286643" cy="152400"/>
            </a:xfrm>
            <a:prstGeom prst="rect">
              <a:avLst/>
            </a:prstGeom>
          </p:spPr>
          <p:txBody>
            <a:bodyPr wrap="square" lIns="0" tIns="0" rIns="0" bIns="0" rtlCol="0">
              <a:noAutofit/>
            </a:bodyPr>
            <a:lstStyle/>
            <a:p>
              <a:pPr marL="25400">
                <a:lnSpc>
                  <a:spcPts val="1000"/>
                </a:lnSpc>
              </a:pPr>
              <a:endParaRPr sz="1000"/>
            </a:p>
          </p:txBody>
        </p:sp>
        <p:sp>
          <p:nvSpPr>
            <p:cNvPr id="64" name="object 11">
              <a:extLst>
                <a:ext uri="{FF2B5EF4-FFF2-40B4-BE49-F238E27FC236}">
                  <a16:creationId xmlns:a16="http://schemas.microsoft.com/office/drawing/2014/main" id="{0B18E209-8644-49FF-8FCA-46AA1DE352DE}"/>
                </a:ext>
              </a:extLst>
            </p:cNvPr>
            <p:cNvSpPr txBox="1"/>
            <p:nvPr/>
          </p:nvSpPr>
          <p:spPr>
            <a:xfrm>
              <a:off x="513082" y="4190246"/>
              <a:ext cx="2405661" cy="320521"/>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65" name="object 11">
              <a:extLst>
                <a:ext uri="{FF2B5EF4-FFF2-40B4-BE49-F238E27FC236}">
                  <a16:creationId xmlns:a16="http://schemas.microsoft.com/office/drawing/2014/main" id="{29CFF122-2AB6-4303-A1EB-0FCAEB60C91E}"/>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678184" cy="185983"/>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1Ti 4:16</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Ro 6:13</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2Ti 1:8</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15509" cy="13713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Ro 11:29</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2Ti 2:9</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596802" cy="170560"/>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1Co 7:7</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2Ti 2:15</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62</a:t>
              </a:r>
              <a:endParaRPr sz="1000" dirty="0">
                <a:latin typeface="Times New Roman"/>
                <a:cs typeface="Times New Roman"/>
              </a:endParaRPr>
            </a:p>
          </p:txBody>
        </p:sp>
        <p:sp>
          <p:nvSpPr>
            <p:cNvPr id="58" name="object 58"/>
            <p:cNvSpPr txBox="1"/>
            <p:nvPr/>
          </p:nvSpPr>
          <p:spPr>
            <a:xfrm>
              <a:off x="10579100"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63</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2">
            <a:extLst>
              <a:ext uri="{FF2B5EF4-FFF2-40B4-BE49-F238E27FC236}">
                <a16:creationId xmlns:a16="http://schemas.microsoft.com/office/drawing/2014/main" id="{96F9BEC8-6304-4B24-94C2-99BAB1727BB8}"/>
              </a:ext>
            </a:extLst>
          </p:cNvPr>
          <p:cNvGrpSpPr/>
          <p:nvPr/>
        </p:nvGrpSpPr>
        <p:grpSpPr>
          <a:xfrm>
            <a:off x="0" y="-12"/>
            <a:ext cx="10943996" cy="7992008"/>
            <a:chOff x="0" y="-12"/>
            <a:chExt cx="10943996" cy="7992008"/>
          </a:xfrm>
        </p:grpSpPr>
        <p:sp>
          <p:nvSpPr>
            <p:cNvPr id="37" name="object 37"/>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6" name="object 26"/>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7" name="object 27"/>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8" name="object 28"/>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9" name="object 29"/>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0" name="object 30"/>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1" name="object 31"/>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2" name="object 3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3" name="object 33"/>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4" name="object 34"/>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5" name="object 35"/>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6" name="object 36"/>
            <p:cNvSpPr/>
            <p:nvPr/>
          </p:nvSpPr>
          <p:spPr>
            <a:xfrm>
              <a:off x="794016" y="5777052"/>
              <a:ext cx="3440163" cy="1746923"/>
            </a:xfrm>
            <a:prstGeom prst="rect">
              <a:avLst/>
            </a:prstGeom>
            <a:blipFill>
              <a:blip r:embed="rId3" cstate="print"/>
              <a:stretch>
                <a:fillRect/>
              </a:stretch>
            </a:blipFill>
          </p:spPr>
          <p:txBody>
            <a:bodyPr wrap="square" lIns="0" tIns="0" rIns="0" bIns="0" rtlCol="0">
              <a:noAutofit/>
            </a:bodyPr>
            <a:lstStyle/>
            <a:p>
              <a:endParaRPr/>
            </a:p>
          </p:txBody>
        </p:sp>
        <p:sp>
          <p:nvSpPr>
            <p:cNvPr id="15" name="object 15"/>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6" name="object 16"/>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7" name="object 17"/>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8" name="object 18"/>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9" name="object 19"/>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0" name="object 20"/>
            <p:cNvSpPr/>
            <p:nvPr/>
          </p:nvSpPr>
          <p:spPr>
            <a:xfrm>
              <a:off x="6008471" y="802525"/>
              <a:ext cx="794334" cy="942835"/>
            </a:xfrm>
            <a:prstGeom prst="rect">
              <a:avLst/>
            </a:prstGeom>
            <a:blipFill>
              <a:blip r:embed="rId4" cstate="print"/>
              <a:stretch>
                <a:fillRect/>
              </a:stretch>
            </a:blipFill>
          </p:spPr>
          <p:txBody>
            <a:bodyPr wrap="square" lIns="0" tIns="0" rIns="0" bIns="0" rtlCol="0">
              <a:noAutofit/>
            </a:bodyPr>
            <a:lstStyle/>
            <a:p>
              <a:endParaRPr/>
            </a:p>
          </p:txBody>
        </p:sp>
        <p:sp>
          <p:nvSpPr>
            <p:cNvPr id="22" name="object 22"/>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solidFill>
              <a:srgbClr val="FFFFFF"/>
            </a:solidFill>
          </p:spPr>
          <p:txBody>
            <a:bodyPr wrap="square" lIns="0" tIns="0" rIns="0" bIns="0" rtlCol="0">
              <a:noAutofit/>
            </a:bodyPr>
            <a:lstStyle/>
            <a:p>
              <a:endParaRPr/>
            </a:p>
          </p:txBody>
        </p:sp>
        <p:sp>
          <p:nvSpPr>
            <p:cNvPr id="23" name="object 23"/>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ln w="12700">
              <a:solidFill>
                <a:srgbClr val="939597"/>
              </a:solidFill>
            </a:ln>
          </p:spPr>
          <p:txBody>
            <a:bodyPr wrap="square" lIns="0" tIns="0" rIns="0" bIns="0" rtlCol="0">
              <a:noAutofit/>
            </a:bodyPr>
            <a:lstStyle/>
            <a:p>
              <a:endParaRPr/>
            </a:p>
          </p:txBody>
        </p:sp>
        <p:sp>
          <p:nvSpPr>
            <p:cNvPr id="24" name="object 24"/>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25" name="object 25"/>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3" name="object 13"/>
            <p:cNvSpPr txBox="1"/>
            <p:nvPr/>
          </p:nvSpPr>
          <p:spPr>
            <a:xfrm>
              <a:off x="1523376" y="1093600"/>
              <a:ext cx="23501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Una siesta en un bote</a:t>
              </a:r>
              <a:endParaRPr sz="1800" dirty="0">
                <a:latin typeface="Times New Roman" panose="02020603050405020304" pitchFamily="18" charset="0"/>
                <a:cs typeface="Times New Roman" panose="02020603050405020304" pitchFamily="18" charset="0"/>
              </a:endParaRPr>
            </a:p>
          </p:txBody>
        </p:sp>
        <p:sp>
          <p:nvSpPr>
            <p:cNvPr id="12" name="object 12"/>
            <p:cNvSpPr txBox="1"/>
            <p:nvPr/>
          </p:nvSpPr>
          <p:spPr>
            <a:xfrm>
              <a:off x="442663" y="1606052"/>
              <a:ext cx="4403621" cy="3569385"/>
            </a:xfrm>
            <a:prstGeom prst="rect">
              <a:avLst/>
            </a:prstGeom>
          </p:spPr>
          <p:txBody>
            <a:bodyPr wrap="square" lIns="0" tIns="6604" rIns="0" bIns="0" rtlCol="0">
              <a:noAutofit/>
            </a:bodyPr>
            <a:lstStyle/>
            <a:p>
              <a:pPr marL="12700" marR="4692" indent="108013" algn="just">
                <a:lnSpc>
                  <a:spcPts val="1300"/>
                </a:lnSpc>
                <a:spcBef>
                  <a:spcPts val="84"/>
                </a:spcBef>
              </a:pPr>
              <a:r>
                <a:rPr lang="es-ES" sz="900" dirty="0">
                  <a:latin typeface="Malgun Gothic" panose="020B0503020000020004" pitchFamily="34" charset="-127"/>
                  <a:ea typeface="Malgun Gothic" panose="020B0503020000020004" pitchFamily="34" charset="-127"/>
                  <a:cs typeface="NanumBarunGothic"/>
                </a:rPr>
                <a:t>Fue hace unos años. Un joven fue contratado como guía de las Cataratas del Niágara. Un día, no tenía nada que hacer, así que ató un bote muy por encima de la cascada, mirando fijamente al cielo y acostado. El bote estaba bien amarrada, pero seguía temblando, y finalmente se soltó la cuerda, y el joven que se había quedado dormido sin saber nada empezó a fluir hacia abajo por la corriente. La gente de la colina descubrió esto. Sabían que el joven en el bote caería en la cascada decenas de miles de millas, por lo que gritaron para despertarlo antes de llegar a la cascada. Pero fue en vano. Mientras tanto, el bote quedó atrapado en una roca que sobresalía en medio del río. Aprovechando el tiempo, la gente parada en la colina se esforzó más, tratando de despertar al joven dormido.</a:t>
              </a:r>
            </a:p>
            <a:p>
              <a:pPr marL="12700" marR="4692" indent="108013" algn="just">
                <a:lnSpc>
                  <a:spcPts val="1300"/>
                </a:lnSpc>
                <a:spcBef>
                  <a:spcPts val="84"/>
                </a:spcBef>
              </a:pPr>
              <a:r>
                <a:rPr lang="es-ES" sz="900" dirty="0">
                  <a:latin typeface="Malgun Gothic" panose="020B0503020000020004" pitchFamily="34" charset="-127"/>
                  <a:ea typeface="Malgun Gothic" panose="020B0503020000020004" pitchFamily="34" charset="-127"/>
                  <a:cs typeface="NanumBarunGothic"/>
                </a:rPr>
                <a:t>“¡Sube a la roca! ¡Sube esa roca!” Gritó con todas sus fuerzas. Sin embargo, el hombre solo dormía profundamente, sin darse cuenta del peligro que le sobrevendrá. El bote se balanceó con las olas, dejando la roca un poco más tarde y fluyendo rápidamente hacia la cascada. Cuando este pobre joven despertó, ya estaba entrando en medio de una cascada acompañado de un estruendo. Pronto cayó boca abajo desde lo alto de la cascada. ¡Ah! ¡Qué tan aterrador y triste es esto!</a:t>
              </a:r>
            </a:p>
            <a:p>
              <a:pPr marL="12700" marR="4692" indent="108013" algn="just">
                <a:lnSpc>
                  <a:spcPts val="1300"/>
                </a:lnSpc>
                <a:spcBef>
                  <a:spcPts val="84"/>
                </a:spcBef>
              </a:pPr>
              <a:r>
                <a:rPr lang="es-ES" sz="900" dirty="0">
                  <a:latin typeface="Malgun Gothic" panose="020B0503020000020004" pitchFamily="34" charset="-127"/>
                  <a:ea typeface="Malgun Gothic" panose="020B0503020000020004" pitchFamily="34" charset="-127"/>
                  <a:cs typeface="NanumBarunGothic"/>
                </a:rPr>
                <a:t>¡El hecho de que fui tragado por la muerte en un rato mientras dormía! ¿No es espeluznante solo pensar en eso? Sin embargo, la indiferencia de la gente del mundo de hoy no es diferente a la de este joven. Examinemos si nuestra vida de fe está cayendo en un sueño tan profundo.</a:t>
              </a:r>
            </a:p>
          </p:txBody>
        </p:sp>
        <p:sp>
          <p:nvSpPr>
            <p:cNvPr id="11" name="object 11"/>
            <p:cNvSpPr txBox="1"/>
            <p:nvPr/>
          </p:nvSpPr>
          <p:spPr>
            <a:xfrm>
              <a:off x="6084262" y="1947923"/>
              <a:ext cx="4368068" cy="1028954"/>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El hecho de que un alma haya renacido no significa que toda la vida de una persona haya sido completamente separada del pecado y santificada. Si el diablo le impide ser salvo antes de ser salvo, el diablo le impide vivir la vida de fe después de ser salvo. Debido a esta lucha contra la carne y el diablo, los cristianos caen y triunfan. Sin embargo, la diferencia con antes de ser salvo es que el Espíritu Santo ahora está en la persona salva y es la fuente de poder para triunfar. En otras palabras, hay alguien que lucha por nosotros.</a:t>
              </a:r>
            </a:p>
          </p:txBody>
        </p:sp>
        <p:sp>
          <p:nvSpPr>
            <p:cNvPr id="10" name="object 10"/>
            <p:cNvSpPr txBox="1"/>
            <p:nvPr/>
          </p:nvSpPr>
          <p:spPr>
            <a:xfrm>
              <a:off x="6084262" y="3255898"/>
              <a:ext cx="4368068" cy="610117"/>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Sin embargo, si descuidas las oraciones, las palabras o la comunión por el que debes luchar como cristiano, no tienes más remedio que alejarte de Dios y acercarte al pecado, al mundo y a Satanás. Entonces, dejarás a Dios y te desviarás. En algunos casos, es fácil restaurar la fe, en otros casos se va demasiado al mundo.</a:t>
              </a:r>
            </a:p>
          </p:txBody>
        </p:sp>
        <p:sp>
          <p:nvSpPr>
            <p:cNvPr id="9" name="object 9"/>
            <p:cNvSpPr txBox="1"/>
            <p:nvPr/>
          </p:nvSpPr>
          <p:spPr>
            <a:xfrm>
              <a:off x="6084262" y="4081904"/>
              <a:ext cx="4367697" cy="495401"/>
            </a:xfrm>
            <a:prstGeom prst="rect">
              <a:avLst/>
            </a:prstGeom>
          </p:spPr>
          <p:txBody>
            <a:bodyPr wrap="square" lIns="0" tIns="6921" rIns="0" bIns="0" rtlCol="0">
              <a:noAutofit/>
            </a:bodyPr>
            <a:lstStyle/>
            <a:p>
              <a:pPr marR="16785" indent="120650" algn="just">
                <a:lnSpc>
                  <a:spcPts val="1200"/>
                </a:lnSpc>
              </a:pPr>
              <a:r>
                <a:rPr lang="es-ES" sz="900" dirty="0">
                  <a:latin typeface="Malgun Gothic"/>
                  <a:cs typeface="Malgun Gothic"/>
                </a:rPr>
                <a:t>Una persona representativa es ‘Demas' en la Biblia. Demas había un momento que trabajó duro por el Evangelio como colaboradora de Pablo (Col 4:14), pero amó al mundo y desamparó a Dios.</a:t>
              </a:r>
            </a:p>
          </p:txBody>
        </p:sp>
        <p:sp>
          <p:nvSpPr>
            <p:cNvPr id="8" name="object 8"/>
            <p:cNvSpPr txBox="1"/>
            <p:nvPr/>
          </p:nvSpPr>
          <p:spPr>
            <a:xfrm>
              <a:off x="6084262" y="4792252"/>
              <a:ext cx="4367720" cy="495401"/>
            </a:xfrm>
            <a:prstGeom prst="rect">
              <a:avLst/>
            </a:prstGeom>
          </p:spPr>
          <p:txBody>
            <a:bodyPr wrap="square" lIns="0" tIns="6635" rIns="0" bIns="0" rtlCol="0">
              <a:noAutofit/>
            </a:bodyPr>
            <a:lstStyle/>
            <a:p>
              <a:pPr marL="120713" marR="16785" algn="just">
                <a:lnSpc>
                  <a:spcPts val="1200"/>
                </a:lnSpc>
              </a:pPr>
              <a:r>
                <a:rPr lang="es-ES" sz="900" dirty="0">
                  <a:solidFill>
                    <a:srgbClr val="00ADEF"/>
                  </a:solidFill>
                  <a:latin typeface="Malgun Gothic"/>
                  <a:cs typeface="Malgun Gothic"/>
                </a:rPr>
                <a:t>Marcos, Aristarco, Demas y Lucas, mis colaboradores.</a:t>
              </a:r>
              <a:r>
                <a:rPr sz="900" dirty="0">
                  <a:solidFill>
                    <a:srgbClr val="00ADEF"/>
                  </a:solidFill>
                  <a:latin typeface="Malgun Gothic"/>
                  <a:cs typeface="Malgun Gothic"/>
                </a:rPr>
                <a:t> (</a:t>
              </a:r>
              <a:r>
                <a:rPr lang="es-ES" sz="900" dirty="0">
                  <a:solidFill>
                    <a:srgbClr val="00ADEF"/>
                  </a:solidFill>
                  <a:latin typeface="Malgun Gothic"/>
                  <a:cs typeface="Malgun Gothic"/>
                </a:rPr>
                <a:t>Flm</a:t>
              </a:r>
              <a:r>
                <a:rPr sz="900" dirty="0">
                  <a:solidFill>
                    <a:srgbClr val="00ADEF"/>
                  </a:solidFill>
                  <a:latin typeface="Malgun Gothic"/>
                  <a:cs typeface="Malgun Gothic"/>
                </a:rPr>
                <a:t> 1:24)</a:t>
              </a:r>
              <a:endParaRPr sz="900" dirty="0">
                <a:latin typeface="Malgun Gothic"/>
                <a:cs typeface="Malgun Gothic"/>
              </a:endParaRPr>
            </a:p>
            <a:p>
              <a:pPr marL="12700" indent="108013" algn="just">
                <a:lnSpc>
                  <a:spcPts val="1200"/>
                </a:lnSpc>
                <a:spcBef>
                  <a:spcPts val="77"/>
                </a:spcBef>
              </a:pPr>
              <a:r>
                <a:rPr lang="es-ES" sz="900" dirty="0">
                  <a:solidFill>
                    <a:srgbClr val="00ADEF"/>
                  </a:solidFill>
                  <a:latin typeface="Malgun Gothic"/>
                  <a:cs typeface="Malgun Gothic"/>
                </a:rPr>
                <a:t>Porque Demas me ha desamparado, amando este mundo, y se ha ido a Tesalónica. Crescente fue a Galacia, y Tito a Dalmacia.</a:t>
              </a:r>
              <a:r>
                <a:rPr sz="900" dirty="0">
                  <a:solidFill>
                    <a:srgbClr val="00ADEF"/>
                  </a:solidFill>
                  <a:latin typeface="Malgun Gothic"/>
                  <a:cs typeface="Malgun Gothic"/>
                </a:rPr>
                <a:t> (</a:t>
              </a:r>
              <a:r>
                <a:rPr lang="es-ES" sz="900" dirty="0">
                  <a:solidFill>
                    <a:srgbClr val="00ADEF"/>
                  </a:solidFill>
                  <a:latin typeface="Malgun Gothic"/>
                  <a:cs typeface="Malgun Gothic"/>
                </a:rPr>
                <a:t>2Ti</a:t>
              </a:r>
              <a:r>
                <a:rPr sz="900" dirty="0">
                  <a:solidFill>
                    <a:srgbClr val="00ADEF"/>
                  </a:solidFill>
                  <a:latin typeface="Malgun Gothic"/>
                  <a:cs typeface="Malgun Gothic"/>
                </a:rPr>
                <a:t> 4:10)</a:t>
              </a:r>
              <a:endParaRPr sz="900" dirty="0">
                <a:latin typeface="Malgun Gothic"/>
                <a:cs typeface="Malgun Gothic"/>
              </a:endParaRPr>
            </a:p>
          </p:txBody>
        </p:sp>
        <p:sp>
          <p:nvSpPr>
            <p:cNvPr id="7" name="object 7"/>
            <p:cNvSpPr txBox="1"/>
            <p:nvPr/>
          </p:nvSpPr>
          <p:spPr>
            <a:xfrm>
              <a:off x="442777" y="5403071"/>
              <a:ext cx="4398266" cy="317550"/>
            </a:xfrm>
            <a:prstGeom prst="rect">
              <a:avLst/>
            </a:prstGeom>
          </p:spPr>
          <p:txBody>
            <a:bodyPr wrap="square" lIns="0" tIns="6635" rIns="0" bIns="0" rtlCol="0">
              <a:noAutofit/>
            </a:bodyPr>
            <a:lstStyle/>
            <a:p>
              <a:pPr marL="12700" algn="just">
                <a:lnSpc>
                  <a:spcPts val="1300"/>
                </a:lnSpc>
              </a:pPr>
              <a:r>
                <a:rPr lang="es-ES" sz="900" dirty="0">
                  <a:solidFill>
                    <a:srgbClr val="00ADEF"/>
                  </a:solidFill>
                  <a:latin typeface="Malgun Gothic"/>
                  <a:cs typeface="Malgun Gothic"/>
                </a:rPr>
                <a:t>Por lo cual dice: Despiértate, tú que duermes, Y levántate de los muertos, Y te alumbrará Cristo.</a:t>
              </a:r>
              <a:r>
                <a:rPr sz="900" dirty="0">
                  <a:solidFill>
                    <a:srgbClr val="00ADEF"/>
                  </a:solidFill>
                  <a:latin typeface="Malgun Gothic"/>
                  <a:cs typeface="Malgun Gothic"/>
                </a:rPr>
                <a:t> (</a:t>
              </a:r>
              <a:r>
                <a:rPr lang="es-ES" sz="900" dirty="0">
                  <a:solidFill>
                    <a:srgbClr val="00ADEF"/>
                  </a:solidFill>
                  <a:latin typeface="Malgun Gothic"/>
                  <a:cs typeface="Malgun Gothic"/>
                </a:rPr>
                <a:t>Ef</a:t>
              </a:r>
              <a:r>
                <a:rPr sz="900" dirty="0">
                  <a:solidFill>
                    <a:srgbClr val="00ADEF"/>
                  </a:solidFill>
                  <a:latin typeface="Malgun Gothic"/>
                  <a:cs typeface="Malgun Gothic"/>
                </a:rPr>
                <a:t> 5:14)</a:t>
              </a:r>
              <a:endParaRPr sz="900" dirty="0">
                <a:latin typeface="Malgun Gothic"/>
                <a:cs typeface="Malgun Gothic"/>
              </a:endParaRPr>
            </a:p>
          </p:txBody>
        </p:sp>
        <p:sp>
          <p:nvSpPr>
            <p:cNvPr id="6" name="object 6"/>
            <p:cNvSpPr txBox="1"/>
            <p:nvPr/>
          </p:nvSpPr>
          <p:spPr>
            <a:xfrm>
              <a:off x="6084262" y="5504482"/>
              <a:ext cx="4362342" cy="495401"/>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Dios no dejará en paz a estas personas. Causa gran sufrimiento e ira en el mundo, o simplemente le quita la vida. En la iglesia de Corinto, muchas personas estaban enfermas y muertas a causa del pecado (1Co 11:30).</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64</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65</a:t>
              </a:r>
              <a:endParaRPr sz="1000">
                <a:latin typeface="Times New Roman"/>
                <a:cs typeface="Times New Roman"/>
              </a:endParaRPr>
            </a:p>
          </p:txBody>
        </p:sp>
        <p:sp>
          <p:nvSpPr>
            <p:cNvPr id="2" name="object 2"/>
            <p:cNvSpPr txBox="1"/>
            <p:nvPr/>
          </p:nvSpPr>
          <p:spPr>
            <a:xfrm>
              <a:off x="6939660" y="654088"/>
              <a:ext cx="3672839" cy="877823"/>
            </a:xfrm>
            <a:prstGeom prst="rect">
              <a:avLst/>
            </a:prstGeom>
          </p:spPr>
          <p:txBody>
            <a:bodyPr wrap="square" lIns="0" tIns="1416" rIns="0" bIns="0" rtlCol="0">
              <a:noAutofit/>
            </a:bodyPr>
            <a:lstStyle/>
            <a:p>
              <a:pPr>
                <a:lnSpc>
                  <a:spcPts val="750"/>
                </a:lnSpc>
              </a:pPr>
              <a:endParaRPr sz="750" dirty="0"/>
            </a:p>
            <a:p>
              <a:pPr marL="369415">
                <a:lnSpc>
                  <a:spcPct val="143312"/>
                </a:lnSpc>
                <a:spcBef>
                  <a:spcPts val="1000"/>
                </a:spcBef>
              </a:pPr>
              <a:r>
                <a:rPr lang="es-ES" sz="1000" dirty="0">
                  <a:solidFill>
                    <a:srgbClr val="00ADEF"/>
                  </a:solidFill>
                  <a:latin typeface="Malgun Gothic"/>
                  <a:cs typeface="Malgun Gothic"/>
                </a:rPr>
                <a:t>¿Pueden los cristianos ir por un camino desviado?</a:t>
              </a:r>
              <a:endParaRPr sz="1000" dirty="0">
                <a:latin typeface="Malgun Gothic"/>
                <a:cs typeface="Malgun Gothic"/>
              </a:endParaRPr>
            </a:p>
          </p:txBody>
        </p:sp>
        <p:sp>
          <p:nvSpPr>
            <p:cNvPr id="38" name="object 7">
              <a:extLst>
                <a:ext uri="{FF2B5EF4-FFF2-40B4-BE49-F238E27FC236}">
                  <a16:creationId xmlns:a16="http://schemas.microsoft.com/office/drawing/2014/main" id="{BC0B2C9A-E277-44E8-BE95-95C087DF0ABF}"/>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9" name="object 3">
              <a:extLst>
                <a:ext uri="{FF2B5EF4-FFF2-40B4-BE49-F238E27FC236}">
                  <a16:creationId xmlns:a16="http://schemas.microsoft.com/office/drawing/2014/main" id="{2AFAEE2C-6CAA-4FBA-94D9-1FEAEA8DA43F}"/>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TotalTime>
  <Words>1363</Words>
  <Application>Microsoft Office PowerPoint</Application>
  <PresentationFormat>사용자 지정</PresentationFormat>
  <Paragraphs>71</Paragraphs>
  <Slides>4</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Malgun Gothic</vt:lpstr>
      <vt:lpstr>Arial</vt:lpstr>
      <vt:lpstr>Calibri</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24</cp:revision>
  <dcterms:modified xsi:type="dcterms:W3CDTF">2022-09-17T21:14:57Z</dcterms:modified>
</cp:coreProperties>
</file>